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58" r:id="rId7"/>
    <p:sldId id="259" r:id="rId8"/>
    <p:sldId id="267" r:id="rId9"/>
    <p:sldId id="260" r:id="rId10"/>
    <p:sldId id="261" r:id="rId11"/>
    <p:sldId id="262" r:id="rId12"/>
    <p:sldId id="269" r:id="rId13"/>
    <p:sldId id="268" r:id="rId14"/>
    <p:sldId id="270" r:id="rId15"/>
    <p:sldId id="271" r:id="rId16"/>
    <p:sldId id="272" r:id="rId17"/>
    <p:sldId id="273" r:id="rId18"/>
    <p:sldId id="274" r:id="rId19"/>
    <p:sldId id="275" r:id="rId20"/>
    <p:sldId id="263" r:id="rId21"/>
    <p:sldId id="276" r:id="rId22"/>
    <p:sldId id="265"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showGuides="1">
      <p:cViewPr varScale="1">
        <p:scale>
          <a:sx n="68" d="100"/>
          <a:sy n="68" d="100"/>
        </p:scale>
        <p:origin x="84" y="156"/>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29.05.2020</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29.05.2020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s://propertydata.co.uk/cities/liverpool"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sz="5400" dirty="0"/>
              <a:t>Housing Sales Price and Venues Analysis for Liverpool</a:t>
            </a:r>
            <a:endParaRPr lang="ru-RU" sz="54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p:txBody>
          <a:bodyPr/>
          <a:lstStyle/>
          <a:p>
            <a:r>
              <a:rPr lang="en-US" sz="3200" b="1" dirty="0"/>
              <a:t>Sylwia Mierzejowska</a:t>
            </a:r>
            <a:endParaRPr lang="ru-RU" sz="3200" b="1"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a:lstStyle/>
          <a:p>
            <a:r>
              <a:rPr lang="en-US" dirty="0"/>
              <a:t>Coursera Capstone Project</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a:lstStyle/>
          <a:p>
            <a:r>
              <a:rPr lang="en-US" dirty="0"/>
              <a:t>2020</a:t>
            </a:r>
            <a:endParaRPr lang="ru-RU" dirty="0"/>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1" y="1317173"/>
            <a:ext cx="5170036" cy="1524185"/>
          </a:xfrm>
        </p:spPr>
        <p:txBody>
          <a:bodyPr>
            <a:normAutofit/>
          </a:bodyPr>
          <a:lstStyle/>
          <a:p>
            <a:r>
              <a:rPr lang="en-US" dirty="0"/>
              <a:t>K-Means algorithm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654761" y="3198229"/>
            <a:ext cx="3758211" cy="3169268"/>
          </a:xfrm>
        </p:spPr>
        <p:txBody>
          <a:bodyPr>
            <a:normAutofit fontScale="70000" lnSpcReduction="20000"/>
          </a:bodyPr>
          <a:lstStyle/>
          <a:p>
            <a:pPr>
              <a:lnSpc>
                <a:spcPct val="170000"/>
              </a:lnSpc>
            </a:pPr>
            <a:r>
              <a:rPr lang="en-GB" sz="2500" dirty="0"/>
              <a:t>The most common cluster  method of unsupervised learning algorithm </a:t>
            </a:r>
            <a:r>
              <a:rPr lang="en-GB" sz="2500" b="1" dirty="0"/>
              <a:t>K-Means </a:t>
            </a:r>
            <a:r>
              <a:rPr lang="en-GB" sz="2500" dirty="0"/>
              <a:t>has been selected to cluster the areas</a:t>
            </a:r>
            <a:r>
              <a:rPr lang="en-GB" sz="2500" b="1" dirty="0"/>
              <a:t>. </a:t>
            </a:r>
            <a:r>
              <a:rPr lang="en-GB" sz="2500" dirty="0"/>
              <a:t>The optimum </a:t>
            </a:r>
            <a:r>
              <a:rPr lang="en-GB" sz="2500" b="1" dirty="0"/>
              <a:t>k </a:t>
            </a:r>
            <a:r>
              <a:rPr lang="en-GB" sz="2500" dirty="0"/>
              <a:t>for K-Means algorithm found using Elbow method and applied </a:t>
            </a:r>
            <a:r>
              <a:rPr lang="en-GB" sz="2500" b="1" dirty="0"/>
              <a:t>Euclidean</a:t>
            </a:r>
            <a:r>
              <a:rPr lang="en-GB" sz="2500" dirty="0"/>
              <a:t> distance.</a:t>
            </a:r>
            <a:r>
              <a:rPr lang="en-GB" sz="2500" b="1" dirty="0"/>
              <a:t>  </a:t>
            </a:r>
            <a:endParaRPr lang="en-GB" sz="2500" dirty="0"/>
          </a:p>
          <a:p>
            <a:endParaRPr lang="en-US"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10</a:t>
            </a:fld>
            <a:endParaRPr lang="ru-RU" dirty="0"/>
          </a:p>
        </p:txBody>
      </p:sp>
      <p:pic>
        <p:nvPicPr>
          <p:cNvPr id="7" name="Picture 6">
            <a:extLst>
              <a:ext uri="{FF2B5EF4-FFF2-40B4-BE49-F238E27FC236}">
                <a16:creationId xmlns:a16="http://schemas.microsoft.com/office/drawing/2014/main" id="{1211C551-4F66-4789-87AC-FEA1D23FE6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4067" y="1878083"/>
            <a:ext cx="5170036" cy="3303517"/>
          </a:xfrm>
          <a:prstGeom prst="rect">
            <a:avLst/>
          </a:prstGeom>
          <a:noFill/>
          <a:ln>
            <a:noFill/>
          </a:ln>
        </p:spPr>
      </p:pic>
    </p:spTree>
    <p:extLst>
      <p:ext uri="{BB962C8B-B14F-4D97-AF65-F5344CB8AC3E}">
        <p14:creationId xmlns:p14="http://schemas.microsoft.com/office/powerpoint/2010/main" val="248032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11</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8200" y="365125"/>
            <a:ext cx="10515600" cy="1325563"/>
          </a:xfrm>
        </p:spPr>
        <p:txBody>
          <a:bodyPr anchor="b">
            <a:normAutofit/>
          </a:bodyPr>
          <a:lstStyle/>
          <a:p>
            <a:r>
              <a:rPr lang="en-US" dirty="0"/>
              <a:t>Bar chart </a:t>
            </a:r>
            <a:endParaRPr lang="ru-RU" dirty="0"/>
          </a:p>
        </p:txBody>
      </p:sp>
      <p:pic>
        <p:nvPicPr>
          <p:cNvPr id="6" name="Picture 5">
            <a:extLst>
              <a:ext uri="{FF2B5EF4-FFF2-40B4-BE49-F238E27FC236}">
                <a16:creationId xmlns:a16="http://schemas.microsoft.com/office/drawing/2014/main" id="{454D7F13-2441-4615-BACA-871CCEF0CF8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61425" y="2237530"/>
            <a:ext cx="6870896" cy="4089742"/>
          </a:xfrm>
          <a:prstGeom prst="rect">
            <a:avLst/>
          </a:prstGeom>
          <a:noFill/>
          <a:ln>
            <a:noFill/>
          </a:ln>
        </p:spPr>
      </p:pic>
      <p:sp>
        <p:nvSpPr>
          <p:cNvPr id="5" name="Text Placeholder 4">
            <a:extLst>
              <a:ext uri="{FF2B5EF4-FFF2-40B4-BE49-F238E27FC236}">
                <a16:creationId xmlns:a16="http://schemas.microsoft.com/office/drawing/2014/main" id="{342E27BA-7F93-4365-B043-35F6517974F1}"/>
              </a:ext>
            </a:extLst>
          </p:cNvPr>
          <p:cNvSpPr>
            <a:spLocks noGrp="1"/>
          </p:cNvSpPr>
          <p:nvPr>
            <p:ph sz="half" idx="2"/>
          </p:nvPr>
        </p:nvSpPr>
        <p:spPr bwMode="grayWhite">
          <a:xfrm>
            <a:off x="7273802" y="3346198"/>
            <a:ext cx="4768143" cy="1872405"/>
          </a:xfrm>
        </p:spPr>
        <p:txBody>
          <a:bodyPr>
            <a:normAutofit fontScale="62500" lnSpcReduction="20000"/>
          </a:bodyPr>
          <a:lstStyle/>
          <a:p>
            <a:r>
              <a:rPr lang="en-GB" dirty="0"/>
              <a:t>Bar chart has been created to help </a:t>
            </a:r>
            <a:r>
              <a:rPr lang="en-US" dirty="0"/>
              <a:t>finding names of clusters as follow:</a:t>
            </a:r>
          </a:p>
          <a:p>
            <a:r>
              <a:rPr lang="en-US" dirty="0"/>
              <a:t>0 – Bars venues</a:t>
            </a:r>
          </a:p>
          <a:p>
            <a:r>
              <a:rPr lang="en-US" dirty="0"/>
              <a:t>1 – Pubs and Restaurants</a:t>
            </a:r>
          </a:p>
          <a:p>
            <a:r>
              <a:rPr lang="en-US" dirty="0"/>
              <a:t>2 – Stores</a:t>
            </a:r>
          </a:p>
          <a:p>
            <a:r>
              <a:rPr lang="en-US" dirty="0"/>
              <a:t>3 – Pharmacy Venues</a:t>
            </a:r>
          </a:p>
          <a:p>
            <a:r>
              <a:rPr lang="en-US" dirty="0"/>
              <a:t>4 - Hotels, Gyms and accommodation Venues</a:t>
            </a:r>
          </a:p>
          <a:p>
            <a:pPr marL="0" indent="0">
              <a:buNone/>
            </a:pPr>
            <a:endParaRPr lang="en-US" dirty="0"/>
          </a:p>
        </p:txBody>
      </p:sp>
    </p:spTree>
    <p:extLst>
      <p:ext uri="{BB962C8B-B14F-4D97-AF65-F5344CB8AC3E}">
        <p14:creationId xmlns:p14="http://schemas.microsoft.com/office/powerpoint/2010/main" val="409729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12</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9788" y="457200"/>
            <a:ext cx="3932237" cy="1345096"/>
          </a:xfrm>
        </p:spPr>
        <p:txBody>
          <a:bodyPr anchor="b">
            <a:normAutofit/>
          </a:bodyPr>
          <a:lstStyle/>
          <a:p>
            <a:r>
              <a:rPr lang="en-US" dirty="0"/>
              <a:t>Histogram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half" idx="2"/>
          </p:nvPr>
        </p:nvSpPr>
        <p:spPr bwMode="grayWhite">
          <a:xfrm>
            <a:off x="323558" y="2166148"/>
            <a:ext cx="4448468" cy="3702840"/>
          </a:xfrm>
        </p:spPr>
        <p:txBody>
          <a:bodyPr>
            <a:normAutofit/>
          </a:bodyPr>
          <a:lstStyle/>
          <a:p>
            <a:pPr>
              <a:lnSpc>
                <a:spcPct val="150000"/>
              </a:lnSpc>
            </a:pPr>
            <a:r>
              <a:rPr lang="en-GB" dirty="0"/>
              <a:t>New data frame created to enable creation of a histogram to define the ranges of average housing sales prices:</a:t>
            </a:r>
          </a:p>
          <a:p>
            <a:endParaRPr lang="en-GB" dirty="0"/>
          </a:p>
          <a:p>
            <a:r>
              <a:rPr lang="en-GB" dirty="0"/>
              <a:t>100000 AHP : </a:t>
            </a:r>
            <a:r>
              <a:rPr lang="en-GB" b="1" dirty="0"/>
              <a:t>"Low Level HSP"</a:t>
            </a:r>
          </a:p>
          <a:p>
            <a:r>
              <a:rPr lang="en-GB" dirty="0"/>
              <a:t>100000-150000 AHP : </a:t>
            </a:r>
            <a:r>
              <a:rPr lang="en-GB" b="1" dirty="0"/>
              <a:t>"Mid-1 Level HSP"</a:t>
            </a:r>
          </a:p>
          <a:p>
            <a:r>
              <a:rPr lang="en-GB" dirty="0"/>
              <a:t>150000-200000 AHP : </a:t>
            </a:r>
            <a:r>
              <a:rPr lang="en-GB" b="1" dirty="0"/>
              <a:t>"Mid-2 Level HSP"</a:t>
            </a:r>
          </a:p>
          <a:p>
            <a:r>
              <a:rPr lang="en-GB" dirty="0"/>
              <a:t>200000-250000 AHP : </a:t>
            </a:r>
            <a:r>
              <a:rPr lang="en-GB" b="1" dirty="0"/>
              <a:t>"High-1 Level HSP"</a:t>
            </a:r>
          </a:p>
          <a:p>
            <a:r>
              <a:rPr lang="en-GB" dirty="0"/>
              <a:t>&gt;250000 AHP : </a:t>
            </a:r>
            <a:r>
              <a:rPr lang="en-GB" b="1" dirty="0"/>
              <a:t>"High-2 Level HSP"</a:t>
            </a:r>
          </a:p>
          <a:p>
            <a:pPr marL="0" indent="0">
              <a:buNone/>
            </a:pPr>
            <a:endParaRPr lang="en-US" dirty="0"/>
          </a:p>
        </p:txBody>
      </p:sp>
      <p:pic>
        <p:nvPicPr>
          <p:cNvPr id="7" name="Picture 6">
            <a:extLst>
              <a:ext uri="{FF2B5EF4-FFF2-40B4-BE49-F238E27FC236}">
                <a16:creationId xmlns:a16="http://schemas.microsoft.com/office/drawing/2014/main" id="{F1DCE256-F48D-4792-AA28-4CF9FD2A6E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008644"/>
            <a:ext cx="5275384" cy="3702839"/>
          </a:xfrm>
          <a:prstGeom prst="rect">
            <a:avLst/>
          </a:prstGeom>
          <a:noFill/>
          <a:ln>
            <a:noFill/>
          </a:ln>
        </p:spPr>
      </p:pic>
    </p:spTree>
    <p:extLst>
      <p:ext uri="{BB962C8B-B14F-4D97-AF65-F5344CB8AC3E}">
        <p14:creationId xmlns:p14="http://schemas.microsoft.com/office/powerpoint/2010/main" val="3984841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13</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8200" y="365125"/>
            <a:ext cx="10515600" cy="1325563"/>
          </a:xfrm>
        </p:spPr>
        <p:txBody>
          <a:bodyPr anchor="b">
            <a:normAutofit/>
          </a:bodyPr>
          <a:lstStyle/>
          <a:p>
            <a:r>
              <a:rPr lang="en-US" dirty="0"/>
              <a:t>Top 3 venues</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sz="half" idx="1"/>
          </p:nvPr>
        </p:nvSpPr>
        <p:spPr bwMode="grayWhite">
          <a:xfrm>
            <a:off x="388034" y="2400847"/>
            <a:ext cx="5181600" cy="1028153"/>
          </a:xfrm>
        </p:spPr>
        <p:txBody>
          <a:bodyPr>
            <a:normAutofit fontScale="92500" lnSpcReduction="20000"/>
          </a:bodyPr>
          <a:lstStyle/>
          <a:p>
            <a:pPr>
              <a:lnSpc>
                <a:spcPct val="150000"/>
              </a:lnSpc>
            </a:pPr>
            <a:r>
              <a:rPr lang="en-GB" dirty="0"/>
              <a:t>Data frame created to show 3 Top venues for each area in Liverpool.</a:t>
            </a:r>
          </a:p>
          <a:p>
            <a:pPr marL="0" indent="0">
              <a:buNone/>
            </a:pPr>
            <a:endParaRPr lang="en-US" dirty="0"/>
          </a:p>
        </p:txBody>
      </p:sp>
      <p:pic>
        <p:nvPicPr>
          <p:cNvPr id="6" name="Picture 5">
            <a:extLst>
              <a:ext uri="{FF2B5EF4-FFF2-40B4-BE49-F238E27FC236}">
                <a16:creationId xmlns:a16="http://schemas.microsoft.com/office/drawing/2014/main" id="{FA098B06-54D0-4AFC-869B-6CC3301AF14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461592" y="3753151"/>
            <a:ext cx="7875104" cy="2105977"/>
          </a:xfrm>
          <a:prstGeom prst="rect">
            <a:avLst/>
          </a:prstGeom>
          <a:noFill/>
          <a:ln>
            <a:noFill/>
          </a:ln>
        </p:spPr>
      </p:pic>
    </p:spTree>
    <p:extLst>
      <p:ext uri="{BB962C8B-B14F-4D97-AF65-F5344CB8AC3E}">
        <p14:creationId xmlns:p14="http://schemas.microsoft.com/office/powerpoint/2010/main" val="897793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14</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8200" y="365125"/>
            <a:ext cx="10515600" cy="1325563"/>
          </a:xfrm>
        </p:spPr>
        <p:txBody>
          <a:bodyPr anchor="b">
            <a:normAutofit/>
          </a:bodyPr>
          <a:lstStyle/>
          <a:p>
            <a:r>
              <a:rPr lang="en-US" dirty="0"/>
              <a:t>Results</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sz="half" idx="1"/>
          </p:nvPr>
        </p:nvSpPr>
        <p:spPr bwMode="grayWhite">
          <a:xfrm>
            <a:off x="388034" y="2400847"/>
            <a:ext cx="7827498" cy="1028153"/>
          </a:xfrm>
        </p:spPr>
        <p:txBody>
          <a:bodyPr>
            <a:normAutofit/>
          </a:bodyPr>
          <a:lstStyle/>
          <a:p>
            <a:r>
              <a:rPr lang="en-GB" dirty="0"/>
              <a:t>Final data frame showing Cluster Labels, Housing Price Ranges and Top 3 Venues for Each Area</a:t>
            </a:r>
          </a:p>
          <a:p>
            <a:pPr marL="0" indent="0">
              <a:buNone/>
            </a:pPr>
            <a:endParaRPr lang="en-US" dirty="0"/>
          </a:p>
        </p:txBody>
      </p:sp>
      <p:pic>
        <p:nvPicPr>
          <p:cNvPr id="7" name="Picture 6">
            <a:extLst>
              <a:ext uri="{FF2B5EF4-FFF2-40B4-BE49-F238E27FC236}">
                <a16:creationId xmlns:a16="http://schemas.microsoft.com/office/drawing/2014/main" id="{8397AFFD-6C70-4C6D-B96E-3697CE9B02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4161" y="3526197"/>
            <a:ext cx="10725443" cy="2476175"/>
          </a:xfrm>
          <a:prstGeom prst="rect">
            <a:avLst/>
          </a:prstGeom>
          <a:noFill/>
          <a:ln>
            <a:noFill/>
          </a:ln>
        </p:spPr>
      </p:pic>
    </p:spTree>
    <p:extLst>
      <p:ext uri="{BB962C8B-B14F-4D97-AF65-F5344CB8AC3E}">
        <p14:creationId xmlns:p14="http://schemas.microsoft.com/office/powerpoint/2010/main" val="242846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8200" y="365125"/>
            <a:ext cx="10515600" cy="1325563"/>
          </a:xfrm>
        </p:spPr>
        <p:txBody>
          <a:bodyPr anchor="b">
            <a:normAutofit/>
          </a:bodyPr>
          <a:lstStyle/>
          <a:p>
            <a:r>
              <a:rPr lang="en-US" dirty="0"/>
              <a:t>Map with clustered map of Liverpool</a:t>
            </a:r>
            <a:endParaRPr lang="ru-RU" dirty="0"/>
          </a:p>
        </p:txBody>
      </p:sp>
      <p:pic>
        <p:nvPicPr>
          <p:cNvPr id="6" name="Picture 5">
            <a:extLst>
              <a:ext uri="{FF2B5EF4-FFF2-40B4-BE49-F238E27FC236}">
                <a16:creationId xmlns:a16="http://schemas.microsoft.com/office/drawing/2014/main" id="{C6DB81C1-1341-4ADE-8B7A-28E02F631B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14613" y="2400847"/>
            <a:ext cx="7176501" cy="4031737"/>
          </a:xfrm>
          <a:prstGeom prst="rect">
            <a:avLst/>
          </a:prstGeom>
          <a:noFill/>
          <a:ln>
            <a:noFill/>
          </a:ln>
        </p:spPr>
      </p:pic>
    </p:spTree>
    <p:extLst>
      <p:ext uri="{BB962C8B-B14F-4D97-AF65-F5344CB8AC3E}">
        <p14:creationId xmlns:p14="http://schemas.microsoft.com/office/powerpoint/2010/main" val="2586078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8200" y="365125"/>
            <a:ext cx="10515600" cy="1325563"/>
          </a:xfrm>
        </p:spPr>
        <p:txBody>
          <a:bodyPr anchor="b">
            <a:normAutofit/>
          </a:bodyPr>
          <a:lstStyle/>
          <a:p>
            <a:r>
              <a:rPr lang="en-US" dirty="0"/>
              <a:t>Discussion</a:t>
            </a:r>
            <a:endParaRPr lang="ru-RU" dirty="0"/>
          </a:p>
        </p:txBody>
      </p:sp>
      <p:sp>
        <p:nvSpPr>
          <p:cNvPr id="5" name="Text Placeholder 4">
            <a:extLst>
              <a:ext uri="{FF2B5EF4-FFF2-40B4-BE49-F238E27FC236}">
                <a16:creationId xmlns:a16="http://schemas.microsoft.com/office/drawing/2014/main" id="{2262EB42-2CDF-486E-BB62-E5FC3C9BEDC1}"/>
              </a:ext>
            </a:extLst>
          </p:cNvPr>
          <p:cNvSpPr>
            <a:spLocks noGrp="1"/>
          </p:cNvSpPr>
          <p:nvPr>
            <p:ph sz="half" idx="1"/>
          </p:nvPr>
        </p:nvSpPr>
        <p:spPr bwMode="grayWhite">
          <a:xfrm>
            <a:off x="388034" y="2400846"/>
            <a:ext cx="11245948" cy="3695154"/>
          </a:xfrm>
        </p:spPr>
        <p:txBody>
          <a:bodyPr>
            <a:normAutofit fontScale="55000" lnSpcReduction="20000"/>
          </a:bodyPr>
          <a:lstStyle/>
          <a:p>
            <a:pPr fontAlgn="base">
              <a:lnSpc>
                <a:spcPct val="170000"/>
              </a:lnSpc>
            </a:pPr>
            <a:r>
              <a:rPr lang="en-GB" dirty="0"/>
              <a:t>As mentioned at the beginning of this project Liverpool is a big city with a high population density. Due to a big complexity many different approaches can be used to cluster and classify areas. It’s worth to remember that not every approach will result in the same high quality. </a:t>
            </a:r>
          </a:p>
          <a:p>
            <a:pPr fontAlgn="base">
              <a:lnSpc>
                <a:spcPct val="170000"/>
              </a:lnSpc>
            </a:pPr>
            <a:r>
              <a:rPr lang="en-GB" dirty="0"/>
              <a:t>I decided to use </a:t>
            </a:r>
            <a:r>
              <a:rPr lang="en-GB" dirty="0" err="1"/>
              <a:t>KMeans</a:t>
            </a:r>
            <a:r>
              <a:rPr lang="en-GB" dirty="0"/>
              <a:t> algorithm due to the fact that I have received an optimum k which gave me an insight of the best division of the areas. To this project I have used the areas from postcodes L1-L40 and this is due the fact that the data I obtained for average housing price was only for these postcodes. Nevertheless for more detailed and accurate guidance for investors or residents of the city who are looking for a new place to live that data set can be expanded to more areas and more detailed analysis can be obtained. </a:t>
            </a:r>
          </a:p>
          <a:p>
            <a:pPr fontAlgn="base">
              <a:lnSpc>
                <a:spcPct val="170000"/>
              </a:lnSpc>
            </a:pPr>
            <a:r>
              <a:rPr lang="en-GB" dirty="0"/>
              <a:t>The next step of this project can be adding a choropleth map to show average housing sales price and additional features as areas, clusters names and top 3 venues. </a:t>
            </a:r>
            <a:r>
              <a:rPr lang="en-GB" dirty="0" err="1"/>
              <a:t>Unfortunatelly</a:t>
            </a:r>
            <a:r>
              <a:rPr lang="en-GB" dirty="0"/>
              <a:t> I was not able to obtained a correct map that would show me the wards of Liverpool in the areas as in my data set neither in JSON or SHP format.</a:t>
            </a:r>
          </a:p>
          <a:p>
            <a:pPr fontAlgn="base">
              <a:lnSpc>
                <a:spcPct val="170000"/>
              </a:lnSpc>
            </a:pPr>
            <a:r>
              <a:rPr lang="en-GB" dirty="0"/>
              <a:t>The project finished on the stage of visualizing the data and clustering the information on the Liverpool map.</a:t>
            </a:r>
          </a:p>
          <a:p>
            <a:pPr marL="0" indent="0">
              <a:buNone/>
            </a:pPr>
            <a:endParaRPr lang="en-US" dirty="0"/>
          </a:p>
        </p:txBody>
      </p:sp>
    </p:spTree>
    <p:extLst>
      <p:ext uri="{BB962C8B-B14F-4D97-AF65-F5344CB8AC3E}">
        <p14:creationId xmlns:p14="http://schemas.microsoft.com/office/powerpoint/2010/main" val="65201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lstStyle/>
          <a:p>
            <a:r>
              <a:rPr lang="en-US" dirty="0"/>
              <a:t>Conclusion</a:t>
            </a:r>
            <a:endParaRPr lang="ru-RU"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4"/>
            <a:ext cx="8714525" cy="2638197"/>
          </a:xfrm>
        </p:spPr>
        <p:txBody>
          <a:bodyPr>
            <a:normAutofit fontScale="77500" lnSpcReduction="20000"/>
          </a:bodyPr>
          <a:lstStyle/>
          <a:p>
            <a:pPr fontAlgn="base">
              <a:lnSpc>
                <a:spcPct val="150000"/>
              </a:lnSpc>
            </a:pPr>
            <a:r>
              <a:rPr lang="en-GB" b="1" dirty="0">
                <a:solidFill>
                  <a:schemeClr val="bg1"/>
                </a:solidFill>
              </a:rPr>
              <a:t>People are interested in Liverpool not only because the beauty of this city but also because if the history, culture, fantastic people, football souls, universities and lots of different attractions throughout the city. It is a good destination for investors to start a new business as well as for people to work here and live. </a:t>
            </a:r>
          </a:p>
          <a:p>
            <a:pPr fontAlgn="base">
              <a:lnSpc>
                <a:spcPct val="150000"/>
              </a:lnSpc>
            </a:pPr>
            <a:r>
              <a:rPr lang="en-GB" b="1" dirty="0">
                <a:solidFill>
                  <a:schemeClr val="bg1"/>
                </a:solidFill>
              </a:rPr>
              <a:t>The information showed in this study can help people/investors/managers to understand the areas of Liverpool, their popular venues as well as the housing prices in Liverpool City. </a:t>
            </a: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Tree>
    <p:extLst>
      <p:ext uri="{BB962C8B-B14F-4D97-AF65-F5344CB8AC3E}">
        <p14:creationId xmlns:p14="http://schemas.microsoft.com/office/powerpoint/2010/main" val="1355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18</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838200" y="365125"/>
            <a:ext cx="10515600" cy="1325563"/>
          </a:xfrm>
        </p:spPr>
        <p:txBody>
          <a:bodyPr anchor="b">
            <a:normAutofit/>
          </a:bodyPr>
          <a:lstStyle/>
          <a:p>
            <a:r>
              <a:rPr lang="en-US" dirty="0"/>
              <a:t>Discussion</a:t>
            </a:r>
            <a:endParaRPr lang="ru-RU" dirty="0"/>
          </a:p>
        </p:txBody>
      </p:sp>
      <p:sp>
        <p:nvSpPr>
          <p:cNvPr id="5" name="Text Placeholder 4">
            <a:extLst>
              <a:ext uri="{FF2B5EF4-FFF2-40B4-BE49-F238E27FC236}">
                <a16:creationId xmlns:a16="http://schemas.microsoft.com/office/drawing/2014/main" id="{2262EB42-2CDF-486E-BB62-E5FC3C9BEDC1}"/>
              </a:ext>
            </a:extLst>
          </p:cNvPr>
          <p:cNvSpPr>
            <a:spLocks noGrp="1"/>
          </p:cNvSpPr>
          <p:nvPr>
            <p:ph sz="half" idx="1"/>
          </p:nvPr>
        </p:nvSpPr>
        <p:spPr bwMode="grayWhite">
          <a:xfrm>
            <a:off x="388034" y="2400846"/>
            <a:ext cx="11245948" cy="3695154"/>
          </a:xfrm>
        </p:spPr>
        <p:txBody>
          <a:bodyPr>
            <a:normAutofit fontScale="55000" lnSpcReduction="20000"/>
          </a:bodyPr>
          <a:lstStyle/>
          <a:p>
            <a:pPr fontAlgn="base">
              <a:lnSpc>
                <a:spcPct val="170000"/>
              </a:lnSpc>
            </a:pPr>
            <a:r>
              <a:rPr lang="en-GB" dirty="0"/>
              <a:t>As mentioned at the beginning of this project Liverpool is a big city with a high population density. Due to a big complexity many different approaches can be used to cluster and classify areas. It’s worth to remember that not every approach will result in the same high quality. </a:t>
            </a:r>
          </a:p>
          <a:p>
            <a:pPr fontAlgn="base">
              <a:lnSpc>
                <a:spcPct val="170000"/>
              </a:lnSpc>
            </a:pPr>
            <a:r>
              <a:rPr lang="en-GB" dirty="0"/>
              <a:t>I decided to use </a:t>
            </a:r>
            <a:r>
              <a:rPr lang="en-GB" dirty="0" err="1"/>
              <a:t>KMeans</a:t>
            </a:r>
            <a:r>
              <a:rPr lang="en-GB" dirty="0"/>
              <a:t> algorithm due to the fact that I have received an optimum k which gave me an insight of the best division of the areas. To this project I have used the areas from postcodes L1-L40 and this is due the fact that the data I obtained for average housing price was only for these postcodes. Nevertheless for more detailed and accurate guidance for investors or residents of the city who are looking for a new place to live that data set can be expanded to more areas and more detailed analysis can be obtained. </a:t>
            </a:r>
          </a:p>
          <a:p>
            <a:pPr fontAlgn="base">
              <a:lnSpc>
                <a:spcPct val="170000"/>
              </a:lnSpc>
            </a:pPr>
            <a:r>
              <a:rPr lang="en-GB" dirty="0"/>
              <a:t>The next step of this project can be adding a choropleth map to show average housing sales price and additional features as areas, clusters names and top 3 venues. </a:t>
            </a:r>
            <a:r>
              <a:rPr lang="en-GB" dirty="0" err="1"/>
              <a:t>Unfortunatelly</a:t>
            </a:r>
            <a:r>
              <a:rPr lang="en-GB" dirty="0"/>
              <a:t> I was not able to obtained a correct map that would show me the wards of Liverpool in the areas as in my data set neither in JSON or SHP format.</a:t>
            </a:r>
          </a:p>
          <a:p>
            <a:pPr fontAlgn="base">
              <a:lnSpc>
                <a:spcPct val="170000"/>
              </a:lnSpc>
            </a:pPr>
            <a:r>
              <a:rPr lang="en-GB" dirty="0"/>
              <a:t>The project finished on the stage of visualizing the data and clustering the information on the Liverpool map.</a:t>
            </a:r>
          </a:p>
          <a:p>
            <a:pPr marL="0" indent="0">
              <a:buNone/>
            </a:pPr>
            <a:endParaRPr lang="en-US" dirty="0"/>
          </a:p>
        </p:txBody>
      </p:sp>
    </p:spTree>
    <p:extLst>
      <p:ext uri="{BB962C8B-B14F-4D97-AF65-F5344CB8AC3E}">
        <p14:creationId xmlns:p14="http://schemas.microsoft.com/office/powerpoint/2010/main" val="233872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p:txBody>
          <a:bodyPr/>
          <a:lstStyle/>
          <a:p>
            <a:r>
              <a:rPr lang="en-US" dirty="0"/>
              <a:t>Sylwia Mierzejowska</a:t>
            </a:r>
            <a:endParaRPr lang="ru-RU" dirty="0"/>
          </a:p>
        </p:txBody>
      </p:sp>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p:txBody>
          <a:bodyPr/>
          <a:lstStyle/>
          <a:p>
            <a:r>
              <a:rPr lang="en-US" dirty="0"/>
              <a:t>INTRODUCTION</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225392"/>
            <a:ext cx="5441238" cy="1074399"/>
          </a:xfrm>
        </p:spPr>
        <p:txBody>
          <a:bodyPr>
            <a:noAutofit/>
          </a:bodyPr>
          <a:lstStyle/>
          <a:p>
            <a:pPr marL="342900" indent="-342900">
              <a:lnSpc>
                <a:spcPct val="170000"/>
              </a:lnSpc>
              <a:buFont typeface="Wingdings" panose="05000000000000000000" pitchFamily="2" charset="2"/>
              <a:buChar char="§"/>
            </a:pPr>
            <a:r>
              <a:rPr lang="en-US" sz="1400" dirty="0">
                <a:effectLst>
                  <a:outerShdw blurRad="38100" dist="38100" dir="2700000" algn="tl">
                    <a:srgbClr val="000000">
                      <a:alpha val="43137"/>
                    </a:srgbClr>
                  </a:outerShdw>
                </a:effectLst>
              </a:rPr>
              <a:t>This project has been created to help people who wants to move to Liverpool or investors who wants to start a new business decide which location will be the optimum to choose based on the analysis of venues of different areas in Liverpool and average housing prices. </a:t>
            </a:r>
            <a:endParaRPr lang="ru-RU" sz="1400"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110663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dirty="0"/>
              <a:t>Liverpool Overview</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249383" y="2464113"/>
            <a:ext cx="5600264" cy="3061228"/>
          </a:xfrm>
        </p:spPr>
        <p:txBody>
          <a:bodyPr>
            <a:noAutofit/>
          </a:bodyPr>
          <a:lstStyle/>
          <a:p>
            <a:pPr>
              <a:lnSpc>
                <a:spcPct val="150000"/>
              </a:lnSpc>
            </a:pPr>
            <a:r>
              <a:rPr lang="en-GB" dirty="0"/>
              <a:t>Liverpool is a city and metropolitan borough in Merseyside, England. The population in 2019 was approximately 498,042. Liverpool is the ninth-largest English district by population, and the largest in Merseyside and the surrounding region. It lies within the UK's sixth-most populous urban area, and its metropolitan area is the fifth-largest in the UK with a population of 2.24 million. Liverpool is the sixth-most-visited UK city. It is noted for its culture, architecture, and transport links. The city is closely associated with the arts, especially music; the popularity of the Beatles, widely regarded as the most influential music group in history, contributed to the city's status as a tourist destination.</a:t>
            </a:r>
            <a:endParaRPr lang="en-US" dirty="0"/>
          </a:p>
        </p:txBody>
      </p:sp>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pic>
        <p:nvPicPr>
          <p:cNvPr id="6" name="Picture 5" descr="A large body of water with a city in the background&#10;&#10;Description automatically generated">
            <a:extLst>
              <a:ext uri="{FF2B5EF4-FFF2-40B4-BE49-F238E27FC236}">
                <a16:creationId xmlns:a16="http://schemas.microsoft.com/office/drawing/2014/main" id="{6C1C563D-86AC-4E3D-A920-C234E920542A}"/>
              </a:ext>
            </a:extLst>
          </p:cNvPr>
          <p:cNvPicPr>
            <a:picLocks noChangeAspect="1"/>
          </p:cNvPicPr>
          <p:nvPr/>
        </p:nvPicPr>
        <p:blipFill>
          <a:blip r:embed="rId2"/>
          <a:stretch>
            <a:fillRect/>
          </a:stretch>
        </p:blipFill>
        <p:spPr>
          <a:xfrm>
            <a:off x="5849646" y="2197837"/>
            <a:ext cx="6126687" cy="3327503"/>
          </a:xfrm>
          <a:prstGeom prst="rect">
            <a:avLst/>
          </a:prstGeom>
        </p:spPr>
      </p:pic>
    </p:spTree>
    <p:extLst>
      <p:ext uri="{BB962C8B-B14F-4D97-AF65-F5344CB8AC3E}">
        <p14:creationId xmlns:p14="http://schemas.microsoft.com/office/powerpoint/2010/main" val="265579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fontScale="90000"/>
          </a:bodyPr>
          <a:lstStyle/>
          <a:p>
            <a:r>
              <a:rPr lang="en-US" dirty="0"/>
              <a:t>Liverpool Overview</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881205" y="2226366"/>
            <a:ext cx="4952986" cy="3776006"/>
          </a:xfrm>
        </p:spPr>
        <p:txBody>
          <a:bodyPr>
            <a:normAutofit fontScale="85000" lnSpcReduction="10000"/>
          </a:bodyPr>
          <a:lstStyle/>
          <a:p>
            <a:pPr>
              <a:lnSpc>
                <a:spcPct val="150000"/>
              </a:lnSpc>
            </a:pPr>
            <a:r>
              <a:rPr lang="en-GB" dirty="0"/>
              <a:t>Several areas of the city centre were granted World Heritage Site status by UNESCO in 2004, and its collection of parks and open spaces has been described as the "most important in the country" by the Register of Historic Parks and Gardens of Special Historic Interest. Its status as a port city has attracted a diverse population from a wide range of cultures and religions, primarily Ireland, Norway, and Wales. It is also home to the oldest black community in the UK and the oldest Chinese community in Europe. Natives and long-time residents of Liverpool are formally referred to as "Liverpudlians" but are more often called "Scousers", a reference to the form of stew made popular by sailors in the city and the most common name for the Liverpool accent and dialect. The city celebrated its 800th anniversary in 2007 and was named the 2008 European Capital of Culture, jointly with Stavanger, Norway. </a:t>
            </a:r>
            <a:endParaRPr lang="en-US"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pic>
        <p:nvPicPr>
          <p:cNvPr id="6" name="Picture 5" descr="A view of a city&#10;&#10;Description automatically generated">
            <a:extLst>
              <a:ext uri="{FF2B5EF4-FFF2-40B4-BE49-F238E27FC236}">
                <a16:creationId xmlns:a16="http://schemas.microsoft.com/office/drawing/2014/main" id="{E94ECEA3-8007-4CEF-9E9F-A856C9ACB934}"/>
              </a:ext>
            </a:extLst>
          </p:cNvPr>
          <p:cNvPicPr>
            <a:picLocks noChangeAspect="1"/>
          </p:cNvPicPr>
          <p:nvPr/>
        </p:nvPicPr>
        <p:blipFill>
          <a:blip r:embed="rId2"/>
          <a:stretch>
            <a:fillRect/>
          </a:stretch>
        </p:blipFill>
        <p:spPr>
          <a:xfrm>
            <a:off x="357809" y="79131"/>
            <a:ext cx="5742633" cy="6699738"/>
          </a:xfrm>
          <a:prstGeom prst="rect">
            <a:avLst/>
          </a:prstGeom>
        </p:spPr>
      </p:pic>
    </p:spTree>
    <p:extLst>
      <p:ext uri="{BB962C8B-B14F-4D97-AF65-F5344CB8AC3E}">
        <p14:creationId xmlns:p14="http://schemas.microsoft.com/office/powerpoint/2010/main" val="298714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5</a:t>
            </a:fld>
            <a:endParaRPr lang="ru-RU"/>
          </a:p>
        </p:txBody>
      </p:sp>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838200" y="365125"/>
            <a:ext cx="10515600" cy="1325563"/>
          </a:xfrm>
        </p:spPr>
        <p:txBody>
          <a:bodyPr anchor="b">
            <a:normAutofit/>
          </a:bodyPr>
          <a:lstStyle/>
          <a:p>
            <a:r>
              <a:rPr lang="en-US" dirty="0"/>
              <a:t>Problem</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sz="half" idx="1"/>
          </p:nvPr>
        </p:nvSpPr>
        <p:spPr>
          <a:xfrm>
            <a:off x="292071" y="2264748"/>
            <a:ext cx="5181600" cy="3899207"/>
          </a:xfrm>
        </p:spPr>
        <p:txBody>
          <a:bodyPr>
            <a:normAutofit fontScale="85000" lnSpcReduction="10000"/>
          </a:bodyPr>
          <a:lstStyle/>
          <a:p>
            <a:pPr marL="342900" indent="-342900">
              <a:lnSpc>
                <a:spcPct val="160000"/>
              </a:lnSpc>
              <a:buFont typeface="Wingdings" panose="05000000000000000000" pitchFamily="2" charset="2"/>
              <a:buChar char="§"/>
            </a:pPr>
            <a:r>
              <a:rPr lang="en-GB" sz="1700" b="1" dirty="0"/>
              <a:t>Liverpool is a city with a high population and population density hence it might be a challenge for investors to find a best place to open their business taking into account a lower real estate costs and depending on the nature of their business also less competitive area. On the other hand residents of the city might be more interested in a lower properties prices but areas that are more attractive due to majority of a social places. Unfortunately this information is not easy to find nowadays that will guide investors which district/areas to choose taking into account these indexes.</a:t>
            </a:r>
            <a:endParaRPr lang="ru-RU" sz="1700" dirty="0">
              <a:effectLst>
                <a:outerShdw blurRad="38100" dist="38100" dir="2700000" algn="tl">
                  <a:srgbClr val="000000">
                    <a:alpha val="43137"/>
                  </a:srgbClr>
                </a:outerShdw>
              </a:effectLst>
            </a:endParaRPr>
          </a:p>
        </p:txBody>
      </p:sp>
      <p:pic>
        <p:nvPicPr>
          <p:cNvPr id="8" name="Content Placeholder 7" descr="An aerial view of a city&#10;&#10;Description automatically generated">
            <a:extLst>
              <a:ext uri="{FF2B5EF4-FFF2-40B4-BE49-F238E27FC236}">
                <a16:creationId xmlns:a16="http://schemas.microsoft.com/office/drawing/2014/main" id="{5698333F-4EEA-49B4-B0D4-E379470D8133}"/>
              </a:ext>
            </a:extLst>
          </p:cNvPr>
          <p:cNvPicPr>
            <a:picLocks noGrp="1" noChangeAspect="1"/>
          </p:cNvPicPr>
          <p:nvPr>
            <p:ph sz="half" idx="2"/>
          </p:nvPr>
        </p:nvPicPr>
        <p:blipFill>
          <a:blip r:embed="rId2"/>
          <a:stretch>
            <a:fillRect/>
          </a:stretch>
        </p:blipFill>
        <p:spPr>
          <a:xfrm>
            <a:off x="6096000" y="2264748"/>
            <a:ext cx="5727729" cy="3560985"/>
          </a:xfrm>
        </p:spPr>
      </p:pic>
    </p:spTree>
    <p:extLst>
      <p:ext uri="{BB962C8B-B14F-4D97-AF65-F5344CB8AC3E}">
        <p14:creationId xmlns:p14="http://schemas.microsoft.com/office/powerpoint/2010/main" val="401742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p:txBody>
          <a:bodyPr/>
          <a:lstStyle/>
          <a:p>
            <a:r>
              <a:rPr lang="en-US" dirty="0"/>
              <a:t>DATA </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lnSpcReduction="10000"/>
          </a:bodyPr>
          <a:lstStyle/>
          <a:p>
            <a:r>
              <a:rPr lang="en-GB" b="1" dirty="0"/>
              <a:t>To find a solution of a problem appropriate data had to be collected, cleaned and processed. </a:t>
            </a:r>
            <a:endParaRPr lang="en-GB"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p:txBody>
          <a:bodyPr/>
          <a:lstStyle/>
          <a:p>
            <a:r>
              <a:rPr lang="en-US" dirty="0"/>
              <a:t>Gathering data</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p:txBody>
          <a:bodyPr>
            <a:noAutofit/>
          </a:bodyPr>
          <a:lstStyle/>
          <a:p>
            <a:pPr lvl="0">
              <a:lnSpc>
                <a:spcPct val="150000"/>
              </a:lnSpc>
            </a:pPr>
            <a:r>
              <a:rPr lang="en-GB" dirty="0"/>
              <a:t>Obtained a list of postcodes and areas of City of Liverpool from doogal.co.uk. The csv file consists of many valuable information and coordinates for each postcode areas. File required data cleaning but consist of coordinates of all areas.</a:t>
            </a:r>
          </a:p>
          <a:p>
            <a:pPr lvl="0">
              <a:lnSpc>
                <a:spcPct val="150000"/>
              </a:lnSpc>
            </a:pPr>
            <a:r>
              <a:rPr lang="en-GB" dirty="0"/>
              <a:t>Obtained a data of average house prices (collected by postcodes) from website </a:t>
            </a:r>
            <a:r>
              <a:rPr lang="en-GB" dirty="0">
                <a:hlinkClick r:id="rId2"/>
              </a:rPr>
              <a:t>propertydata.co.uk</a:t>
            </a:r>
            <a:r>
              <a:rPr lang="en-GB" dirty="0"/>
              <a:t>, converted the data into a data frame and cleaned and removed unnecessary data.</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p:txBody>
          <a:bodyPr/>
          <a:lstStyle/>
          <a:p>
            <a:r>
              <a:rPr lang="en-US" dirty="0"/>
              <a:t>Processing Data</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p:txBody>
          <a:bodyPr>
            <a:noAutofit/>
          </a:bodyPr>
          <a:lstStyle/>
          <a:p>
            <a:pPr lvl="0">
              <a:lnSpc>
                <a:spcPct val="150000"/>
              </a:lnSpc>
            </a:pPr>
            <a:r>
              <a:rPr lang="en-GB" dirty="0"/>
              <a:t>Combined two data frame together.</a:t>
            </a:r>
          </a:p>
          <a:p>
            <a:pPr lvl="0">
              <a:lnSpc>
                <a:spcPct val="150000"/>
              </a:lnSpc>
            </a:pPr>
            <a:r>
              <a:rPr lang="en-GB" dirty="0"/>
              <a:t>Used </a:t>
            </a:r>
            <a:r>
              <a:rPr lang="en-GB" b="1" dirty="0"/>
              <a:t>Foursquare API </a:t>
            </a:r>
            <a:r>
              <a:rPr lang="en-GB" dirty="0"/>
              <a:t> to get the most common venues of areas of Liverpool.</a:t>
            </a:r>
          </a:p>
          <a:p>
            <a:pPr lvl="0">
              <a:lnSpc>
                <a:spcPct val="150000"/>
              </a:lnSpc>
            </a:pPr>
            <a:r>
              <a:rPr lang="en-GB" dirty="0"/>
              <a:t>Created a graphs, tables and maps to show the results.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6</a:t>
            </a:fld>
            <a:endParaRPr lang="ru-RU" dirty="0"/>
          </a:p>
        </p:txBody>
      </p:sp>
    </p:spTree>
    <p:extLst>
      <p:ext uri="{BB962C8B-B14F-4D97-AF65-F5344CB8AC3E}">
        <p14:creationId xmlns:p14="http://schemas.microsoft.com/office/powerpoint/2010/main" val="384636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1" y="1317173"/>
            <a:ext cx="5170036" cy="1524185"/>
          </a:xfrm>
        </p:spPr>
        <p:txBody>
          <a:bodyPr>
            <a:normAutofit/>
          </a:bodyPr>
          <a:lstStyle/>
          <a:p>
            <a:r>
              <a:rPr lang="en-US" dirty="0"/>
              <a:t>Areas of Liverpool</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1" y="3198229"/>
            <a:ext cx="3758211" cy="1956868"/>
          </a:xfrm>
        </p:spPr>
        <p:txBody>
          <a:bodyPr>
            <a:normAutofit/>
          </a:bodyPr>
          <a:lstStyle/>
          <a:p>
            <a:pPr>
              <a:lnSpc>
                <a:spcPct val="150000"/>
              </a:lnSpc>
            </a:pPr>
            <a:r>
              <a:rPr lang="en-GB" sz="1800" dirty="0"/>
              <a:t>Folium library has been used to visualize geographic details of Liverpool by postcodes and areas names.</a:t>
            </a:r>
            <a:endParaRPr lang="en-US" sz="1800"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7</a:t>
            </a:fld>
            <a:endParaRPr lang="ru-RU" dirty="0"/>
          </a:p>
        </p:txBody>
      </p:sp>
      <p:sp>
        <p:nvSpPr>
          <p:cNvPr id="6" name="Chart Placeholder 5">
            <a:extLst>
              <a:ext uri="{FF2B5EF4-FFF2-40B4-BE49-F238E27FC236}">
                <a16:creationId xmlns:a16="http://schemas.microsoft.com/office/drawing/2014/main" id="{92912718-9BBC-4EFB-B211-7FFFE8CD89F1}"/>
              </a:ext>
            </a:extLst>
          </p:cNvPr>
          <p:cNvSpPr>
            <a:spLocks noGrp="1"/>
          </p:cNvSpPr>
          <p:nvPr>
            <p:ph type="chart" sz="quarter" idx="32"/>
          </p:nvPr>
        </p:nvSpPr>
        <p:spPr/>
      </p:sp>
      <p:pic>
        <p:nvPicPr>
          <p:cNvPr id="8" name="Picture 7">
            <a:extLst>
              <a:ext uri="{FF2B5EF4-FFF2-40B4-BE49-F238E27FC236}">
                <a16:creationId xmlns:a16="http://schemas.microsoft.com/office/drawing/2014/main" id="{E1D74CAE-9276-4FE4-8C96-44A8AA01B1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46187"/>
            <a:ext cx="5321968" cy="4365624"/>
          </a:xfrm>
          <a:prstGeom prst="rect">
            <a:avLst/>
          </a:prstGeom>
          <a:noFill/>
          <a:ln>
            <a:noFill/>
          </a:ln>
        </p:spPr>
      </p:pic>
    </p:spTree>
    <p:extLst>
      <p:ext uri="{BB962C8B-B14F-4D97-AF65-F5344CB8AC3E}">
        <p14:creationId xmlns:p14="http://schemas.microsoft.com/office/powerpoint/2010/main" val="392994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2E07B-C167-48F8-AB6F-45BD78322261}"/>
              </a:ext>
            </a:extLst>
          </p:cNvPr>
          <p:cNvSpPr>
            <a:spLocks noGrp="1"/>
          </p:cNvSpPr>
          <p:nvPr>
            <p:ph type="title"/>
          </p:nvPr>
        </p:nvSpPr>
        <p:spPr bwMode="grayWhite">
          <a:xfrm>
            <a:off x="265043" y="1317173"/>
            <a:ext cx="4450747" cy="1524185"/>
          </a:xfrm>
        </p:spPr>
        <p:txBody>
          <a:bodyPr>
            <a:normAutofit fontScale="90000"/>
          </a:bodyPr>
          <a:lstStyle/>
          <a:p>
            <a:r>
              <a:rPr lang="en-US" dirty="0"/>
              <a:t>Exploring and segmenting the areas</a:t>
            </a:r>
            <a:endParaRPr lang="ru-RU" dirty="0"/>
          </a:p>
        </p:txBody>
      </p:sp>
      <p:sp>
        <p:nvSpPr>
          <p:cNvPr id="5" name="Text Placeholder 4">
            <a:extLst>
              <a:ext uri="{FF2B5EF4-FFF2-40B4-BE49-F238E27FC236}">
                <a16:creationId xmlns:a16="http://schemas.microsoft.com/office/drawing/2014/main" id="{ADE478EB-C91D-4F65-ABE7-97357B17A1CA}"/>
              </a:ext>
            </a:extLst>
          </p:cNvPr>
          <p:cNvSpPr>
            <a:spLocks noGrp="1"/>
          </p:cNvSpPr>
          <p:nvPr>
            <p:ph type="body" sz="quarter" idx="13"/>
          </p:nvPr>
        </p:nvSpPr>
        <p:spPr bwMode="grayWhite">
          <a:xfrm>
            <a:off x="265043" y="3198227"/>
            <a:ext cx="4450747" cy="3169269"/>
          </a:xfrm>
        </p:spPr>
        <p:txBody>
          <a:bodyPr>
            <a:normAutofit fontScale="70000" lnSpcReduction="20000"/>
          </a:bodyPr>
          <a:lstStyle/>
          <a:p>
            <a:pPr>
              <a:lnSpc>
                <a:spcPct val="160000"/>
              </a:lnSpc>
            </a:pPr>
            <a:r>
              <a:rPr lang="en-GB" dirty="0"/>
              <a:t>Foursquare API used to explore and segment the areas of Liverpool. Limit set to </a:t>
            </a:r>
            <a:r>
              <a:rPr lang="en-GB" b="1" dirty="0"/>
              <a:t>100 venues </a:t>
            </a:r>
            <a:r>
              <a:rPr lang="en-GB" dirty="0"/>
              <a:t>and radius to </a:t>
            </a:r>
            <a:r>
              <a:rPr lang="en-GB" b="1" dirty="0"/>
              <a:t>750 m </a:t>
            </a:r>
            <a:r>
              <a:rPr lang="en-GB" dirty="0"/>
              <a:t>for each area from latitude and longitude information. In total </a:t>
            </a:r>
            <a:r>
              <a:rPr lang="en-GB" b="1" dirty="0"/>
              <a:t>100</a:t>
            </a:r>
            <a:r>
              <a:rPr lang="en-GB" dirty="0"/>
              <a:t> venues and </a:t>
            </a:r>
            <a:r>
              <a:rPr lang="en-GB" b="1" dirty="0"/>
              <a:t>113</a:t>
            </a:r>
            <a:r>
              <a:rPr lang="en-GB" dirty="0"/>
              <a:t> unique categories have been returned from Foursquare. Here is the first 5 elements of the list of venues names, category latitude and longitude information.</a:t>
            </a:r>
          </a:p>
          <a:p>
            <a:endParaRPr lang="en-US" dirty="0"/>
          </a:p>
        </p:txBody>
      </p:sp>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8" name="Picture 7">
            <a:extLst>
              <a:ext uri="{FF2B5EF4-FFF2-40B4-BE49-F238E27FC236}">
                <a16:creationId xmlns:a16="http://schemas.microsoft.com/office/drawing/2014/main" id="{792DAE5F-8321-49F3-9219-FFD77CDE2B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06122" y="2947370"/>
            <a:ext cx="6561138" cy="2570922"/>
          </a:xfrm>
          <a:prstGeom prst="rect">
            <a:avLst/>
          </a:prstGeom>
          <a:noFill/>
          <a:ln>
            <a:noFill/>
          </a:ln>
        </p:spPr>
      </p:pic>
    </p:spTree>
    <p:extLst>
      <p:ext uri="{BB962C8B-B14F-4D97-AF65-F5344CB8AC3E}">
        <p14:creationId xmlns:p14="http://schemas.microsoft.com/office/powerpoint/2010/main" val="251951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2E07B-C167-48F8-AB6F-45BD78322261}"/>
              </a:ext>
            </a:extLst>
          </p:cNvPr>
          <p:cNvSpPr>
            <a:spLocks noGrp="1"/>
          </p:cNvSpPr>
          <p:nvPr>
            <p:ph type="title"/>
          </p:nvPr>
        </p:nvSpPr>
        <p:spPr bwMode="grayWhite">
          <a:xfrm>
            <a:off x="265043" y="1317173"/>
            <a:ext cx="4450747" cy="1524185"/>
          </a:xfrm>
        </p:spPr>
        <p:txBody>
          <a:bodyPr>
            <a:normAutofit/>
          </a:bodyPr>
          <a:lstStyle/>
          <a:p>
            <a:r>
              <a:rPr lang="en-US" dirty="0"/>
              <a:t>VENUES DATA FRAME</a:t>
            </a:r>
            <a:endParaRPr lang="ru-RU" dirty="0"/>
          </a:p>
        </p:txBody>
      </p:sp>
      <p:sp>
        <p:nvSpPr>
          <p:cNvPr id="5" name="Text Placeholder 4">
            <a:extLst>
              <a:ext uri="{FF2B5EF4-FFF2-40B4-BE49-F238E27FC236}">
                <a16:creationId xmlns:a16="http://schemas.microsoft.com/office/drawing/2014/main" id="{ADE478EB-C91D-4F65-ABE7-97357B17A1CA}"/>
              </a:ext>
            </a:extLst>
          </p:cNvPr>
          <p:cNvSpPr>
            <a:spLocks noGrp="1"/>
          </p:cNvSpPr>
          <p:nvPr>
            <p:ph type="body" sz="quarter" idx="13"/>
          </p:nvPr>
        </p:nvSpPr>
        <p:spPr bwMode="grayWhite">
          <a:xfrm>
            <a:off x="265043" y="3198228"/>
            <a:ext cx="4450747" cy="2553215"/>
          </a:xfrm>
        </p:spPr>
        <p:txBody>
          <a:bodyPr>
            <a:normAutofit/>
          </a:bodyPr>
          <a:lstStyle/>
          <a:p>
            <a:endParaRPr lang="en-GB" dirty="0"/>
          </a:p>
          <a:p>
            <a:endParaRPr lang="en-US" dirty="0"/>
          </a:p>
        </p:txBody>
      </p:sp>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6" name="Picture 5">
            <a:extLst>
              <a:ext uri="{FF2B5EF4-FFF2-40B4-BE49-F238E27FC236}">
                <a16:creationId xmlns:a16="http://schemas.microsoft.com/office/drawing/2014/main" id="{F19C10EA-046F-456F-A9AA-32218D5CB3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03304" y="3429000"/>
            <a:ext cx="7023653" cy="1731580"/>
          </a:xfrm>
          <a:prstGeom prst="rect">
            <a:avLst/>
          </a:prstGeom>
          <a:noFill/>
          <a:ln>
            <a:noFill/>
          </a:ln>
        </p:spPr>
      </p:pic>
      <p:sp>
        <p:nvSpPr>
          <p:cNvPr id="7" name="Text Placeholder 4">
            <a:extLst>
              <a:ext uri="{FF2B5EF4-FFF2-40B4-BE49-F238E27FC236}">
                <a16:creationId xmlns:a16="http://schemas.microsoft.com/office/drawing/2014/main" id="{7903C412-849A-4682-AF26-EAB0F08DAAE7}"/>
              </a:ext>
            </a:extLst>
          </p:cNvPr>
          <p:cNvSpPr txBox="1">
            <a:spLocks/>
          </p:cNvSpPr>
          <p:nvPr/>
        </p:nvSpPr>
        <p:spPr bwMode="grayWhite">
          <a:xfrm>
            <a:off x="265042" y="3249009"/>
            <a:ext cx="4450747" cy="104578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dirty="0"/>
              <a:t>Areas and venues data frame after merging.</a:t>
            </a:r>
          </a:p>
          <a:p>
            <a:endParaRPr lang="en-US" dirty="0"/>
          </a:p>
        </p:txBody>
      </p:sp>
    </p:spTree>
    <p:extLst>
      <p:ext uri="{BB962C8B-B14F-4D97-AF65-F5344CB8AC3E}">
        <p14:creationId xmlns:p14="http://schemas.microsoft.com/office/powerpoint/2010/main" val="177122438"/>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1474</Words>
  <Application>Microsoft Office PowerPoint</Application>
  <PresentationFormat>Widescreen</PresentationFormat>
  <Paragraphs>81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Lucida Grande</vt:lpstr>
      <vt:lpstr>Verdana</vt:lpstr>
      <vt:lpstr>Wingdings</vt:lpstr>
      <vt:lpstr>Office Theme</vt:lpstr>
      <vt:lpstr>Housing Sales Price and Venues Analysis for Liverpool</vt:lpstr>
      <vt:lpstr>INTRODUCTION</vt:lpstr>
      <vt:lpstr>Liverpool Overview</vt:lpstr>
      <vt:lpstr>Liverpool Overview</vt:lpstr>
      <vt:lpstr>Problem</vt:lpstr>
      <vt:lpstr>DATA </vt:lpstr>
      <vt:lpstr>Areas of Liverpool</vt:lpstr>
      <vt:lpstr>Exploring and segmenting the areas</vt:lpstr>
      <vt:lpstr>VENUES DATA FRAME</vt:lpstr>
      <vt:lpstr>K-Means algorithm</vt:lpstr>
      <vt:lpstr>Bar chart </vt:lpstr>
      <vt:lpstr>Histogram</vt:lpstr>
      <vt:lpstr>Top 3 venues</vt:lpstr>
      <vt:lpstr>Results</vt:lpstr>
      <vt:lpstr>Map with clustered map of Liverpool</vt:lpstr>
      <vt:lpstr>Discussion</vt:lpstr>
      <vt:lpstr>Conclusion</vt:lpstr>
      <vt:lpstr>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2020-05-29T09:57:14Z</dcterms:created>
  <dcterms:modified xsi:type="dcterms:W3CDTF">2020-05-29T10:24:02Z</dcterms:modified>
</cp:coreProperties>
</file>